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6"/>
  </p:notesMasterIdLst>
  <p:handoutMasterIdLst>
    <p:handoutMasterId r:id="rId17"/>
  </p:handoutMasterIdLst>
  <p:sldIdLst>
    <p:sldId id="551" r:id="rId2"/>
    <p:sldId id="495" r:id="rId3"/>
    <p:sldId id="496" r:id="rId4"/>
    <p:sldId id="307" r:id="rId5"/>
    <p:sldId id="497" r:id="rId6"/>
    <p:sldId id="498" r:id="rId7"/>
    <p:sldId id="552" r:id="rId8"/>
    <p:sldId id="500" r:id="rId9"/>
    <p:sldId id="501" r:id="rId10"/>
    <p:sldId id="553" r:id="rId11"/>
    <p:sldId id="554" r:id="rId12"/>
    <p:sldId id="508" r:id="rId13"/>
    <p:sldId id="506" r:id="rId14"/>
    <p:sldId id="507" r:id="rId15"/>
  </p:sldIdLst>
  <p:sldSz cx="9144000" cy="6858000" type="screen4x3"/>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21421" autoAdjust="0"/>
    <p:restoredTop sz="94683" autoAdjust="0"/>
  </p:normalViewPr>
  <p:slideViewPr>
    <p:cSldViewPr>
      <p:cViewPr varScale="1">
        <p:scale>
          <a:sx n="107" d="100"/>
          <a:sy n="107" d="100"/>
        </p:scale>
        <p:origin x="1326" y="48"/>
      </p:cViewPr>
      <p:guideLst>
        <p:guide orient="horz" pos="2160"/>
        <p:guide pos="2880"/>
      </p:guideLst>
    </p:cSldViewPr>
  </p:slideViewPr>
  <p:outlineViewPr>
    <p:cViewPr>
      <p:scale>
        <a:sx n="33" d="100"/>
        <a:sy n="33" d="100"/>
      </p:scale>
      <p:origin x="0" y="1722"/>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58" d="100"/>
          <a:sy n="58" d="100"/>
        </p:scale>
        <p:origin x="-3012"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L"/>
          </a:p>
        </p:txBody>
      </p:sp>
      <p:sp>
        <p:nvSpPr>
          <p:cNvPr id="3" name="2 Marcador de fecha"/>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5425702-87BD-408E-BA8E-F89BAD5DB41E}" type="datetimeFigureOut">
              <a:rPr lang="es-CL" smtClean="0"/>
              <a:t>04-03-2023</a:t>
            </a:fld>
            <a:endParaRPr lang="es-CL"/>
          </a:p>
        </p:txBody>
      </p:sp>
      <p:sp>
        <p:nvSpPr>
          <p:cNvPr id="4" name="3 Marcador de pie de página"/>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s-CL"/>
          </a:p>
        </p:txBody>
      </p:sp>
      <p:sp>
        <p:nvSpPr>
          <p:cNvPr id="5" name="4 Marcador de número de diapositiva"/>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12170B9-1427-4AAD-82BE-C4FC438D5656}" type="slidenum">
              <a:rPr lang="es-CL" smtClean="0"/>
              <a:t>‹Nº›</a:t>
            </a:fld>
            <a:endParaRPr lang="es-CL"/>
          </a:p>
        </p:txBody>
      </p:sp>
    </p:spTree>
    <p:extLst>
      <p:ext uri="{BB962C8B-B14F-4D97-AF65-F5344CB8AC3E}">
        <p14:creationId xmlns:p14="http://schemas.microsoft.com/office/powerpoint/2010/main" val="26888474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L"/>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27D244-DA03-45C2-813F-A651CEB92978}" type="datetimeFigureOut">
              <a:rPr lang="es-CL" smtClean="0"/>
              <a:t>04-03-2023</a:t>
            </a:fld>
            <a:endParaRPr lang="es-CL"/>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L"/>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L"/>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692748D-ADAA-4B18-8E90-93BA76C8F320}" type="slidenum">
              <a:rPr lang="es-CL" smtClean="0"/>
              <a:t>‹Nº›</a:t>
            </a:fld>
            <a:endParaRPr lang="es-CL"/>
          </a:p>
        </p:txBody>
      </p:sp>
    </p:spTree>
    <p:extLst>
      <p:ext uri="{BB962C8B-B14F-4D97-AF65-F5344CB8AC3E}">
        <p14:creationId xmlns:p14="http://schemas.microsoft.com/office/powerpoint/2010/main" val="5461115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5"/>
          </p:nvPr>
        </p:nvSpPr>
        <p:spPr/>
        <p:txBody>
          <a:bodyPr/>
          <a:lstStyle/>
          <a:p>
            <a:fld id="{7692748D-ADAA-4B18-8E90-93BA76C8F320}" type="slidenum">
              <a:rPr lang="es-CL" smtClean="0"/>
              <a:t>8</a:t>
            </a:fld>
            <a:endParaRPr lang="es-CL"/>
          </a:p>
        </p:txBody>
      </p:sp>
    </p:spTree>
    <p:extLst>
      <p:ext uri="{BB962C8B-B14F-4D97-AF65-F5344CB8AC3E}">
        <p14:creationId xmlns:p14="http://schemas.microsoft.com/office/powerpoint/2010/main" val="176388554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225BB3EC-E37A-49E5-A343-076984B990C2}" type="datetimeFigureOut">
              <a:rPr lang="es-CL" smtClean="0"/>
              <a:t>04-03-2023</a:t>
            </a:fld>
            <a:endParaRPr lang="es-CL"/>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s-CL"/>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67FBC15-10DA-4E72-804E-BF091744DCF5}" type="slidenum">
              <a:rPr lang="es-CL" smtClean="0"/>
              <a:t>‹Nº›</a:t>
            </a:fld>
            <a:endParaRPr lang="es-CL"/>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Vertical Text Placeholder 2"/>
          <p:cNvSpPr>
            <a:spLocks noGrp="1"/>
          </p:cNvSpPr>
          <p:nvPr>
            <p:ph type="body" orient="vert" idx="1"/>
          </p:nvPr>
        </p:nvSpPr>
        <p:spPr/>
        <p:txBody>
          <a:bodyPr vert="eaVert" anchor="ct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10"/>
          </p:nvPr>
        </p:nvSpPr>
        <p:spPr/>
        <p:txBody>
          <a:bodyPr/>
          <a:lstStyle/>
          <a:p>
            <a:fld id="{225BB3EC-E37A-49E5-A343-076984B990C2}" type="datetimeFigureOut">
              <a:rPr lang="es-CL" smtClean="0"/>
              <a:t>04-03-2023</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467FBC15-10DA-4E72-804E-BF091744DCF5}" type="slidenum">
              <a:rPr lang="es-CL" smtClean="0"/>
              <a:t>‹Nº›</a:t>
            </a:fld>
            <a:endParaRPr lang="es-CL"/>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10"/>
          </p:nvPr>
        </p:nvSpPr>
        <p:spPr/>
        <p:txBody>
          <a:bodyPr/>
          <a:lstStyle/>
          <a:p>
            <a:fld id="{225BB3EC-E37A-49E5-A343-076984B990C2}" type="datetimeFigureOut">
              <a:rPr lang="es-CL" smtClean="0"/>
              <a:t>04-03-2023</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467FBC15-10DA-4E72-804E-BF091744DCF5}" type="slidenum">
              <a:rPr lang="es-CL" smtClean="0"/>
              <a:t>‹Nº›</a:t>
            </a:fld>
            <a:endParaRPr lang="es-CL"/>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10"/>
          </p:nvPr>
        </p:nvSpPr>
        <p:spPr/>
        <p:txBody>
          <a:bodyPr/>
          <a:lstStyle/>
          <a:p>
            <a:fld id="{225BB3EC-E37A-49E5-A343-076984B990C2}" type="datetimeFigureOut">
              <a:rPr lang="es-CL" smtClean="0"/>
              <a:t>04-03-2023</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467FBC15-10DA-4E72-804E-BF091744DCF5}" type="slidenum">
              <a:rPr lang="es-CL" smtClean="0"/>
              <a:t>‹Nº›</a:t>
            </a:fld>
            <a:endParaRPr lang="es-CL"/>
          </a:p>
        </p:txBody>
      </p:sp>
      <p:sp>
        <p:nvSpPr>
          <p:cNvPr id="11" name="Title 10"/>
          <p:cNvSpPr>
            <a:spLocks noGrp="1"/>
          </p:cNvSpPr>
          <p:nvPr>
            <p:ph type="title"/>
          </p:nvPr>
        </p:nvSpPr>
        <p:spPr/>
        <p:txBody>
          <a:bodyPr/>
          <a:lstStyle/>
          <a:p>
            <a:r>
              <a:rPr lang="es-ES"/>
              <a:t>Haga clic para modificar el estilo de título del patrón</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225BB3EC-E37A-49E5-A343-076984B990C2}" type="datetimeFigureOut">
              <a:rPr lang="es-CL" smtClean="0"/>
              <a:t>04-03-2023</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467FBC15-10DA-4E72-804E-BF091744DCF5}" type="slidenum">
              <a:rPr lang="es-CL" smtClean="0"/>
              <a:t>‹Nº›</a:t>
            </a:fld>
            <a:endParaRPr lang="es-CL"/>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225BB3EC-E37A-49E5-A343-076984B990C2}" type="datetimeFigureOut">
              <a:rPr lang="es-CL" smtClean="0"/>
              <a:t>04-03-2023</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467FBC15-10DA-4E72-804E-BF091744DCF5}" type="slidenum">
              <a:rPr lang="es-CL" smtClean="0"/>
              <a:t>‹Nº›</a:t>
            </a:fld>
            <a:endParaRPr lang="es-CL"/>
          </a:p>
        </p:txBody>
      </p:sp>
      <p:sp>
        <p:nvSpPr>
          <p:cNvPr id="12" name="Title 11"/>
          <p:cNvSpPr>
            <a:spLocks noGrp="1"/>
          </p:cNvSpPr>
          <p:nvPr>
            <p:ph type="title"/>
          </p:nvPr>
        </p:nvSpPr>
        <p:spPr/>
        <p:txBody>
          <a:bodyPr/>
          <a:lstStyle>
            <a:lvl1pPr>
              <a:defRPr>
                <a:solidFill>
                  <a:schemeClr val="tx2"/>
                </a:solidFill>
              </a:defRPr>
            </a:lvl1pPr>
          </a:lstStyle>
          <a:p>
            <a:r>
              <a:rPr lang="es-ES"/>
              <a:t>Haga clic para modificar el estilo de título del patrón</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225BB3EC-E37A-49E5-A343-076984B990C2}" type="datetimeFigureOut">
              <a:rPr lang="es-CL" smtClean="0"/>
              <a:t>04-03-2023</a:t>
            </a:fld>
            <a:endParaRPr lang="es-CL"/>
          </a:p>
        </p:txBody>
      </p:sp>
      <p:sp>
        <p:nvSpPr>
          <p:cNvPr id="8" name="Footer Placeholder 7"/>
          <p:cNvSpPr>
            <a:spLocks noGrp="1"/>
          </p:cNvSpPr>
          <p:nvPr>
            <p:ph type="ftr" sz="quarter" idx="11"/>
          </p:nvPr>
        </p:nvSpPr>
        <p:spPr/>
        <p:txBody>
          <a:bodyPr/>
          <a:lstStyle/>
          <a:p>
            <a:endParaRPr lang="es-CL"/>
          </a:p>
        </p:txBody>
      </p:sp>
      <p:sp>
        <p:nvSpPr>
          <p:cNvPr id="9" name="Slide Number Placeholder 8"/>
          <p:cNvSpPr>
            <a:spLocks noGrp="1"/>
          </p:cNvSpPr>
          <p:nvPr>
            <p:ph type="sldNum" sz="quarter" idx="12"/>
          </p:nvPr>
        </p:nvSpPr>
        <p:spPr/>
        <p:txBody>
          <a:bodyPr/>
          <a:lstStyle/>
          <a:p>
            <a:fld id="{467FBC15-10DA-4E72-804E-BF091744DCF5}" type="slidenum">
              <a:rPr lang="es-CL" smtClean="0"/>
              <a:t>‹Nº›</a:t>
            </a:fld>
            <a:endParaRPr lang="es-CL"/>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225BB3EC-E37A-49E5-A343-076984B990C2}" type="datetimeFigureOut">
              <a:rPr lang="es-CL" smtClean="0"/>
              <a:t>04-03-2023</a:t>
            </a:fld>
            <a:endParaRPr lang="es-CL"/>
          </a:p>
        </p:txBody>
      </p:sp>
      <p:sp>
        <p:nvSpPr>
          <p:cNvPr id="4" name="Footer Placeholder 3"/>
          <p:cNvSpPr>
            <a:spLocks noGrp="1"/>
          </p:cNvSpPr>
          <p:nvPr>
            <p:ph type="ftr" sz="quarter" idx="11"/>
          </p:nvPr>
        </p:nvSpPr>
        <p:spPr/>
        <p:txBody>
          <a:bodyPr/>
          <a:lstStyle/>
          <a:p>
            <a:endParaRPr lang="es-CL"/>
          </a:p>
        </p:txBody>
      </p:sp>
      <p:sp>
        <p:nvSpPr>
          <p:cNvPr id="5" name="Slide Number Placeholder 4"/>
          <p:cNvSpPr>
            <a:spLocks noGrp="1"/>
          </p:cNvSpPr>
          <p:nvPr>
            <p:ph type="sldNum" sz="quarter" idx="12"/>
          </p:nvPr>
        </p:nvSpPr>
        <p:spPr/>
        <p:txBody>
          <a:bodyPr/>
          <a:lstStyle/>
          <a:p>
            <a:fld id="{467FBC15-10DA-4E72-804E-BF091744DCF5}" type="slidenum">
              <a:rPr lang="es-CL" smtClean="0"/>
              <a:t>‹Nº›</a:t>
            </a:fld>
            <a:endParaRPr lang="es-CL"/>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5BB3EC-E37A-49E5-A343-076984B990C2}" type="datetimeFigureOut">
              <a:rPr lang="es-CL" smtClean="0"/>
              <a:t>04-03-2023</a:t>
            </a:fld>
            <a:endParaRPr lang="es-CL"/>
          </a:p>
        </p:txBody>
      </p:sp>
      <p:sp>
        <p:nvSpPr>
          <p:cNvPr id="3" name="Footer Placeholder 2"/>
          <p:cNvSpPr>
            <a:spLocks noGrp="1"/>
          </p:cNvSpPr>
          <p:nvPr>
            <p:ph type="ftr" sz="quarter" idx="11"/>
          </p:nvPr>
        </p:nvSpPr>
        <p:spPr/>
        <p:txBody>
          <a:bodyPr/>
          <a:lstStyle/>
          <a:p>
            <a:endParaRPr lang="es-CL"/>
          </a:p>
        </p:txBody>
      </p:sp>
      <p:sp>
        <p:nvSpPr>
          <p:cNvPr id="4" name="Slide Number Placeholder 3"/>
          <p:cNvSpPr>
            <a:spLocks noGrp="1"/>
          </p:cNvSpPr>
          <p:nvPr>
            <p:ph type="sldNum" sz="quarter" idx="12"/>
          </p:nvPr>
        </p:nvSpPr>
        <p:spPr/>
        <p:txBody>
          <a:bodyPr/>
          <a:lstStyle/>
          <a:p>
            <a:fld id="{467FBC15-10DA-4E72-804E-BF091744DCF5}" type="slidenum">
              <a:rPr lang="es-CL" smtClean="0"/>
              <a:t>‹Nº›</a:t>
            </a:fld>
            <a:endParaRPr lang="es-C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es-ES"/>
              <a:t>Haga clic para modificar el estilo de título del patrón</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225BB3EC-E37A-49E5-A343-076984B990C2}" type="datetimeFigureOut">
              <a:rPr lang="es-CL" smtClean="0"/>
              <a:t>04-03-2023</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467FBC15-10DA-4E72-804E-BF091744DCF5}" type="slidenum">
              <a:rPr lang="es-CL" smtClean="0"/>
              <a:t>‹Nº›</a:t>
            </a:fld>
            <a:endParaRPr lang="es-C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es-ES"/>
              <a:t>Haga clic para modificar el estilo de título del patrón</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225BB3EC-E37A-49E5-A343-076984B990C2}" type="datetimeFigureOut">
              <a:rPr lang="es-CL" smtClean="0"/>
              <a:t>04-03-2023</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467FBC15-10DA-4E72-804E-BF091744DCF5}" type="slidenum">
              <a:rPr lang="es-CL" smtClean="0"/>
              <a:t>‹Nº›</a:t>
            </a:fld>
            <a:endParaRPr lang="es-C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225BB3EC-E37A-49E5-A343-076984B990C2}" type="datetimeFigureOut">
              <a:rPr lang="es-CL" smtClean="0"/>
              <a:t>04-03-2023</a:t>
            </a:fld>
            <a:endParaRPr lang="es-CL"/>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s-CL"/>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467FBC15-10DA-4E72-804E-BF091744DCF5}" type="slidenum">
              <a:rPr lang="es-CL" smtClean="0"/>
              <a:t>‹Nº›</a:t>
            </a:fld>
            <a:endParaRPr lang="es-CL"/>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4294967295"/>
          </p:nvPr>
        </p:nvSpPr>
        <p:spPr>
          <a:xfrm>
            <a:off x="0" y="2997200"/>
            <a:ext cx="6842125" cy="3128963"/>
          </a:xfrm>
        </p:spPr>
        <p:txBody>
          <a:bodyPr>
            <a:normAutofit/>
          </a:bodyPr>
          <a:lstStyle/>
          <a:p>
            <a:pPr marL="0" indent="0" algn="just">
              <a:buNone/>
            </a:pPr>
            <a:endParaRPr lang="es-CL" dirty="0"/>
          </a:p>
          <a:p>
            <a:pPr algn="just"/>
            <a:endParaRPr lang="es-ES" sz="2000" dirty="0"/>
          </a:p>
          <a:p>
            <a:pPr marL="0" indent="0" algn="just">
              <a:buNone/>
            </a:pPr>
            <a:endParaRPr lang="es-CL" sz="2000" dirty="0"/>
          </a:p>
        </p:txBody>
      </p:sp>
      <p:sp>
        <p:nvSpPr>
          <p:cNvPr id="2" name="1 Título"/>
          <p:cNvSpPr>
            <a:spLocks noGrp="1"/>
          </p:cNvSpPr>
          <p:nvPr>
            <p:ph type="title" idx="4294967295"/>
          </p:nvPr>
        </p:nvSpPr>
        <p:spPr>
          <a:xfrm>
            <a:off x="0" y="569912"/>
            <a:ext cx="9144000" cy="2139007"/>
          </a:xfrm>
        </p:spPr>
        <p:txBody>
          <a:bodyPr>
            <a:normAutofit fontScale="90000"/>
          </a:bodyPr>
          <a:lstStyle/>
          <a:p>
            <a:pPr algn="ctr">
              <a:lnSpc>
                <a:spcPct val="106000"/>
              </a:lnSpc>
              <a:spcAft>
                <a:spcPts val="800"/>
              </a:spcAft>
            </a:pPr>
            <a:r>
              <a:rPr lang="es-ES" sz="1800" dirty="0">
                <a:solidFill>
                  <a:srgbClr val="4472C4"/>
                </a:solidFill>
                <a:effectLst/>
                <a:latin typeface="Calibri" panose="020F0502020204030204" pitchFamily="34" charset="0"/>
                <a:ea typeface="Calibri" panose="020F0502020204030204" pitchFamily="34" charset="0"/>
                <a:cs typeface="Times New Roman" panose="02020603050405020304" pitchFamily="18" charset="0"/>
              </a:rPr>
              <a:t>UNA MANIFESTACIÓN DE ARTE</a:t>
            </a:r>
            <a:br>
              <a:rPr lang="es-CL" sz="1800" dirty="0">
                <a:effectLst/>
                <a:latin typeface="Calibri" panose="020F0502020204030204" pitchFamily="34" charset="0"/>
                <a:ea typeface="Calibri" panose="020F0502020204030204" pitchFamily="34" charset="0"/>
                <a:cs typeface="Times New Roman" panose="02020603050405020304" pitchFamily="18" charset="0"/>
              </a:rPr>
            </a:br>
            <a:r>
              <a:rPr lang="es-ES" sz="1800" dirty="0">
                <a:solidFill>
                  <a:srgbClr val="4472C4"/>
                </a:solidFill>
                <a:effectLst/>
                <a:latin typeface="Calibri" panose="020F0502020204030204" pitchFamily="34" charset="0"/>
                <a:ea typeface="Calibri" panose="020F0502020204030204" pitchFamily="34" charset="0"/>
                <a:cs typeface="Times New Roman" panose="02020603050405020304" pitchFamily="18" charset="0"/>
              </a:rPr>
              <a:t>REFLEJO DE INCURSIÓN </a:t>
            </a:r>
            <a:br>
              <a:rPr lang="es-CL" sz="1800" dirty="0">
                <a:effectLst/>
                <a:latin typeface="Calibri" panose="020F0502020204030204" pitchFamily="34" charset="0"/>
                <a:ea typeface="Calibri" panose="020F0502020204030204" pitchFamily="34" charset="0"/>
                <a:cs typeface="Times New Roman" panose="02020603050405020304" pitchFamily="18" charset="0"/>
              </a:rPr>
            </a:br>
            <a:r>
              <a:rPr lang="es-ES" sz="1800" dirty="0">
                <a:solidFill>
                  <a:srgbClr val="4472C4"/>
                </a:solidFill>
                <a:effectLst/>
                <a:latin typeface="Calibri" panose="020F0502020204030204" pitchFamily="34" charset="0"/>
                <a:ea typeface="Calibri" panose="020F0502020204030204" pitchFamily="34" charset="0"/>
                <a:cs typeface="Times New Roman" panose="02020603050405020304" pitchFamily="18" charset="0"/>
              </a:rPr>
              <a:t>EN EL CAMINO HACIA LO PROFUNDO</a:t>
            </a:r>
            <a:br>
              <a:rPr lang="es-CL" sz="1800" dirty="0">
                <a:effectLst/>
                <a:latin typeface="Calibri" panose="020F0502020204030204" pitchFamily="34" charset="0"/>
                <a:ea typeface="Calibri" panose="020F0502020204030204" pitchFamily="34" charset="0"/>
                <a:cs typeface="Times New Roman" panose="02020603050405020304" pitchFamily="18" charset="0"/>
              </a:rPr>
            </a:br>
            <a:br>
              <a:rPr lang="es-CL" sz="2200" dirty="0"/>
            </a:br>
            <a:br>
              <a:rPr lang="es-CL" sz="2700" dirty="0"/>
            </a:br>
            <a:endParaRPr lang="es-CL" sz="2700" dirty="0"/>
          </a:p>
        </p:txBody>
      </p:sp>
      <p:pic>
        <p:nvPicPr>
          <p:cNvPr id="6" name="Imagen 5">
            <a:extLst>
              <a:ext uri="{FF2B5EF4-FFF2-40B4-BE49-F238E27FC236}">
                <a16:creationId xmlns:a16="http://schemas.microsoft.com/office/drawing/2014/main" id="{A60204C8-143C-2961-40E6-5A60911045F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3608" y="2132856"/>
            <a:ext cx="7164288" cy="3840826"/>
          </a:xfrm>
          <a:prstGeom prst="rect">
            <a:avLst/>
          </a:prstGeom>
        </p:spPr>
      </p:pic>
    </p:spTree>
    <p:extLst>
      <p:ext uri="{BB962C8B-B14F-4D97-AF65-F5344CB8AC3E}">
        <p14:creationId xmlns:p14="http://schemas.microsoft.com/office/powerpoint/2010/main" val="31738182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539552" y="620688"/>
            <a:ext cx="8060519" cy="1003718"/>
          </a:xfrm>
        </p:spPr>
        <p:txBody>
          <a:bodyPr/>
          <a:lstStyle/>
          <a:p>
            <a:r>
              <a:rPr lang="es-ES" sz="2000" dirty="0">
                <a:solidFill>
                  <a:srgbClr val="0070C0"/>
                </a:solidFill>
              </a:rPr>
              <a:t>¿ Que intento mostrar? </a:t>
            </a:r>
            <a:br>
              <a:rPr lang="es-ES" sz="2000" dirty="0">
                <a:solidFill>
                  <a:srgbClr val="0070C0"/>
                </a:solidFill>
              </a:rPr>
            </a:br>
            <a:endParaRPr lang="es-CL" sz="2000" dirty="0">
              <a:solidFill>
                <a:srgbClr val="0070C0"/>
              </a:solidFill>
            </a:endParaRPr>
          </a:p>
        </p:txBody>
      </p:sp>
      <p:sp>
        <p:nvSpPr>
          <p:cNvPr id="5" name="4 Marcador de contenido"/>
          <p:cNvSpPr>
            <a:spLocks noGrp="1"/>
          </p:cNvSpPr>
          <p:nvPr>
            <p:ph sz="quarter" idx="4294967295"/>
          </p:nvPr>
        </p:nvSpPr>
        <p:spPr>
          <a:xfrm>
            <a:off x="1187624" y="2420888"/>
            <a:ext cx="6768752" cy="3977680"/>
          </a:xfrm>
        </p:spPr>
        <p:txBody>
          <a:bodyPr>
            <a:normAutofit/>
          </a:bodyPr>
          <a:lstStyle/>
          <a:p>
            <a:pPr>
              <a:lnSpc>
                <a:spcPct val="150000"/>
              </a:lnSpc>
            </a:pPr>
            <a:r>
              <a:rPr lang="es-ES" sz="1800" dirty="0"/>
              <a:t>Peregrinaje</a:t>
            </a:r>
          </a:p>
          <a:p>
            <a:pPr>
              <a:lnSpc>
                <a:spcPct val="150000"/>
              </a:lnSpc>
            </a:pPr>
            <a:r>
              <a:rPr lang="es-ES" sz="1800" dirty="0"/>
              <a:t>Comunión con la naturaleza</a:t>
            </a:r>
          </a:p>
          <a:p>
            <a:pPr>
              <a:lnSpc>
                <a:spcPct val="150000"/>
              </a:lnSpc>
            </a:pPr>
            <a:r>
              <a:rPr lang="es-ES" sz="1800" dirty="0"/>
              <a:t>Explosión de Energía</a:t>
            </a:r>
          </a:p>
          <a:p>
            <a:pPr>
              <a:lnSpc>
                <a:spcPct val="150000"/>
              </a:lnSpc>
            </a:pPr>
            <a:r>
              <a:rPr lang="es-ES" sz="1800" dirty="0"/>
              <a:t>Quietud</a:t>
            </a:r>
          </a:p>
          <a:p>
            <a:pPr>
              <a:lnSpc>
                <a:spcPct val="150000"/>
              </a:lnSpc>
            </a:pPr>
            <a:r>
              <a:rPr lang="es-ES" sz="1800" dirty="0"/>
              <a:t>Libertad</a:t>
            </a:r>
          </a:p>
          <a:p>
            <a:pPr>
              <a:lnSpc>
                <a:spcPct val="150000"/>
              </a:lnSpc>
            </a:pPr>
            <a:r>
              <a:rPr lang="es-ES" sz="1800" dirty="0"/>
              <a:t>Sutil alegría</a:t>
            </a:r>
          </a:p>
          <a:p>
            <a:pPr>
              <a:lnSpc>
                <a:spcPct val="150000"/>
              </a:lnSpc>
            </a:pPr>
            <a:r>
              <a:rPr lang="es-ES" sz="1800" dirty="0"/>
              <a:t>Desnudez interna para sumergirse en lo profundo</a:t>
            </a:r>
          </a:p>
          <a:p>
            <a:pPr>
              <a:lnSpc>
                <a:spcPct val="150000"/>
              </a:lnSpc>
            </a:pPr>
            <a:endParaRPr lang="es-CL" sz="1600" dirty="0"/>
          </a:p>
        </p:txBody>
      </p:sp>
    </p:spTree>
    <p:extLst>
      <p:ext uri="{BB962C8B-B14F-4D97-AF65-F5344CB8AC3E}">
        <p14:creationId xmlns:p14="http://schemas.microsoft.com/office/powerpoint/2010/main" val="31165479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827584" y="481066"/>
            <a:ext cx="7848872" cy="1291750"/>
          </a:xfrm>
        </p:spPr>
        <p:txBody>
          <a:bodyPr/>
          <a:lstStyle/>
          <a:p>
            <a:r>
              <a:rPr lang="es-ES" sz="1600" dirty="0"/>
              <a:t>Lo sagrado se puede revelar a través de las estructuras del mundo, </a:t>
            </a:r>
            <a:br>
              <a:rPr lang="es-ES" sz="1600" dirty="0"/>
            </a:br>
            <a:r>
              <a:rPr lang="es-ES" sz="1600" dirty="0"/>
              <a:t>constituyendo las </a:t>
            </a:r>
            <a:r>
              <a:rPr lang="es-ES" sz="1600" dirty="0">
                <a:solidFill>
                  <a:srgbClr val="0070C0"/>
                </a:solidFill>
              </a:rPr>
              <a:t>hierofanías naturales.</a:t>
            </a:r>
            <a:br>
              <a:rPr lang="es-ES" sz="1600" dirty="0"/>
            </a:br>
            <a:br>
              <a:rPr lang="es-ES" sz="1400" dirty="0"/>
            </a:br>
            <a:r>
              <a:rPr lang="es-ES" sz="1600" dirty="0"/>
              <a:t>He recurrido a imágenes de naturaleza </a:t>
            </a:r>
            <a:br>
              <a:rPr lang="es-ES" sz="1600" dirty="0"/>
            </a:br>
            <a:r>
              <a:rPr lang="es-ES" sz="1600" dirty="0"/>
              <a:t>que podrían enmarcarse dentro de </a:t>
            </a:r>
            <a:r>
              <a:rPr lang="es-ES" sz="1600" dirty="0">
                <a:solidFill>
                  <a:srgbClr val="0070C0"/>
                </a:solidFill>
              </a:rPr>
              <a:t>hierofanías cósmicas</a:t>
            </a:r>
            <a:r>
              <a:rPr lang="es-ES" sz="1600" dirty="0"/>
              <a:t>.</a:t>
            </a:r>
            <a:br>
              <a:rPr lang="es-ES" sz="1600" dirty="0"/>
            </a:br>
            <a:endParaRPr lang="es-CL" sz="1600" dirty="0"/>
          </a:p>
        </p:txBody>
      </p:sp>
      <p:sp>
        <p:nvSpPr>
          <p:cNvPr id="5" name="4 Marcador de contenido"/>
          <p:cNvSpPr>
            <a:spLocks noGrp="1"/>
          </p:cNvSpPr>
          <p:nvPr>
            <p:ph sz="quarter" idx="4294967295"/>
          </p:nvPr>
        </p:nvSpPr>
        <p:spPr>
          <a:xfrm>
            <a:off x="827584" y="2276872"/>
            <a:ext cx="7704856" cy="4104456"/>
          </a:xfrm>
        </p:spPr>
        <p:txBody>
          <a:bodyPr>
            <a:noAutofit/>
          </a:bodyPr>
          <a:lstStyle/>
          <a:p>
            <a:pPr algn="just"/>
            <a:r>
              <a:rPr lang="es-ES" sz="1800" dirty="0">
                <a:solidFill>
                  <a:srgbClr val="0070C0"/>
                </a:solidFill>
              </a:rPr>
              <a:t>hierofanía urania. </a:t>
            </a:r>
          </a:p>
          <a:p>
            <a:pPr marL="0" indent="0" algn="just">
              <a:buNone/>
            </a:pPr>
            <a:r>
              <a:rPr lang="es-ES" sz="1800" dirty="0"/>
              <a:t>       Imágenes de cielo: significado de trascendencia</a:t>
            </a:r>
          </a:p>
          <a:p>
            <a:pPr marL="0" indent="0" algn="just">
              <a:lnSpc>
                <a:spcPct val="150000"/>
              </a:lnSpc>
              <a:buNone/>
            </a:pPr>
            <a:endParaRPr lang="es-ES" sz="1800" dirty="0"/>
          </a:p>
          <a:p>
            <a:pPr algn="just"/>
            <a:r>
              <a:rPr lang="es-ES" sz="1800" dirty="0">
                <a:solidFill>
                  <a:srgbClr val="0070C0"/>
                </a:solidFill>
              </a:rPr>
              <a:t>hierofanía acuática.</a:t>
            </a:r>
          </a:p>
          <a:p>
            <a:pPr marL="0" indent="0" algn="just">
              <a:buNone/>
            </a:pPr>
            <a:r>
              <a:rPr lang="es-ES" sz="1800" dirty="0"/>
              <a:t>       Imágenes de mar con inmersión: disolución   </a:t>
            </a:r>
          </a:p>
          <a:p>
            <a:pPr marL="0" indent="0" algn="just">
              <a:buNone/>
            </a:pPr>
            <a:r>
              <a:rPr lang="es-ES" sz="1800" dirty="0"/>
              <a:t>                                             y emersión: renacimiento                                       </a:t>
            </a:r>
          </a:p>
          <a:p>
            <a:pPr algn="just"/>
            <a:r>
              <a:rPr lang="es-ES" sz="1800" dirty="0">
                <a:solidFill>
                  <a:srgbClr val="0070C0"/>
                </a:solidFill>
              </a:rPr>
              <a:t>hierofanía lítica.</a:t>
            </a:r>
          </a:p>
          <a:p>
            <a:pPr marL="0" indent="0" algn="just">
              <a:buNone/>
            </a:pPr>
            <a:r>
              <a:rPr lang="es-ES" sz="1800" dirty="0">
                <a:solidFill>
                  <a:srgbClr val="0070C0"/>
                </a:solidFill>
              </a:rPr>
              <a:t>     </a:t>
            </a:r>
            <a:r>
              <a:rPr lang="es-ES" sz="1800" dirty="0"/>
              <a:t> Imágenes de roca: reflejan aquello permanente e invulnerable.</a:t>
            </a:r>
          </a:p>
          <a:p>
            <a:pPr marL="0" indent="0" algn="just">
              <a:buNone/>
            </a:pPr>
            <a:endParaRPr lang="es-ES" sz="1800" dirty="0">
              <a:solidFill>
                <a:srgbClr val="0070C0"/>
              </a:solidFill>
            </a:endParaRPr>
          </a:p>
          <a:p>
            <a:pPr algn="just"/>
            <a:r>
              <a:rPr lang="es-ES" sz="1800" dirty="0">
                <a:solidFill>
                  <a:srgbClr val="0070C0"/>
                </a:solidFill>
              </a:rPr>
              <a:t>Hierofanía animal.</a:t>
            </a:r>
          </a:p>
          <a:p>
            <a:pPr marL="0" indent="0" algn="just">
              <a:buNone/>
            </a:pPr>
            <a:r>
              <a:rPr lang="es-ES" sz="1800" dirty="0"/>
              <a:t>      Imágenes de gaviotas volando: libertad y elevación a un reino superior</a:t>
            </a:r>
          </a:p>
          <a:p>
            <a:pPr marL="0" indent="0" algn="just">
              <a:lnSpc>
                <a:spcPct val="150000"/>
              </a:lnSpc>
              <a:buNone/>
            </a:pPr>
            <a:endParaRPr lang="es-CL" sz="1800" dirty="0"/>
          </a:p>
        </p:txBody>
      </p:sp>
    </p:spTree>
    <p:extLst>
      <p:ext uri="{BB962C8B-B14F-4D97-AF65-F5344CB8AC3E}">
        <p14:creationId xmlns:p14="http://schemas.microsoft.com/office/powerpoint/2010/main" val="31316516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971600" y="692696"/>
            <a:ext cx="7628471" cy="1008112"/>
          </a:xfrm>
        </p:spPr>
        <p:txBody>
          <a:bodyPr/>
          <a:lstStyle/>
          <a:p>
            <a:r>
              <a:rPr lang="es-ES" sz="2000" dirty="0">
                <a:solidFill>
                  <a:srgbClr val="0070C0"/>
                </a:solidFill>
              </a:rPr>
              <a:t>Significado de la obra de arte</a:t>
            </a:r>
            <a:br>
              <a:rPr lang="es-ES" sz="2000" b="1" dirty="0"/>
            </a:br>
            <a:br>
              <a:rPr lang="es-ES" sz="2000" b="1" dirty="0"/>
            </a:br>
            <a:endParaRPr lang="es-CL" sz="1400" dirty="0"/>
          </a:p>
        </p:txBody>
      </p:sp>
      <p:sp>
        <p:nvSpPr>
          <p:cNvPr id="5" name="4 Marcador de contenido"/>
          <p:cNvSpPr>
            <a:spLocks noGrp="1"/>
          </p:cNvSpPr>
          <p:nvPr>
            <p:ph sz="quarter" idx="4294967295"/>
          </p:nvPr>
        </p:nvSpPr>
        <p:spPr>
          <a:xfrm>
            <a:off x="1115616" y="2564904"/>
            <a:ext cx="7272808" cy="3833664"/>
          </a:xfrm>
        </p:spPr>
        <p:txBody>
          <a:bodyPr>
            <a:normAutofit/>
          </a:bodyPr>
          <a:lstStyle/>
          <a:p>
            <a:pPr marL="0" indent="0" algn="just">
              <a:lnSpc>
                <a:spcPct val="150000"/>
              </a:lnSpc>
              <a:buNone/>
            </a:pPr>
            <a:endParaRPr lang="es-ES" sz="1400" dirty="0"/>
          </a:p>
          <a:p>
            <a:pPr algn="just">
              <a:lnSpc>
                <a:spcPct val="150000"/>
              </a:lnSpc>
            </a:pPr>
            <a:r>
              <a:rPr lang="es-ES" sz="1800" dirty="0"/>
              <a:t>La obra de arte es reflejo de la interioridad del artista, quien navega en un estado de conciencia inspirada, que dialoga en el lenguaje de la intuición, sin temor a desnudarse, que desea alzarse a viajar más allá del yo e incursionar en los espacios de la profundidad de la conciencia. Por tanto, la obra de arte en su esencia lleva un trocito de trascendencia.</a:t>
            </a:r>
          </a:p>
        </p:txBody>
      </p:sp>
    </p:spTree>
    <p:extLst>
      <p:ext uri="{BB962C8B-B14F-4D97-AF65-F5344CB8AC3E}">
        <p14:creationId xmlns:p14="http://schemas.microsoft.com/office/powerpoint/2010/main" val="9727914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971600" y="409058"/>
            <a:ext cx="7628471" cy="1291750"/>
          </a:xfrm>
        </p:spPr>
        <p:txBody>
          <a:bodyPr/>
          <a:lstStyle/>
          <a:p>
            <a:r>
              <a:rPr lang="es-ES" sz="2000" dirty="0">
                <a:solidFill>
                  <a:srgbClr val="0070C0"/>
                </a:solidFill>
              </a:rPr>
              <a:t>La experiencia</a:t>
            </a:r>
            <a:endParaRPr lang="es-CL" sz="1800" dirty="0">
              <a:solidFill>
                <a:srgbClr val="0070C0"/>
              </a:solidFill>
            </a:endParaRPr>
          </a:p>
        </p:txBody>
      </p:sp>
      <p:sp>
        <p:nvSpPr>
          <p:cNvPr id="5" name="4 Marcador de contenido"/>
          <p:cNvSpPr>
            <a:spLocks noGrp="1"/>
          </p:cNvSpPr>
          <p:nvPr>
            <p:ph sz="quarter" idx="4294967295"/>
          </p:nvPr>
        </p:nvSpPr>
        <p:spPr>
          <a:xfrm>
            <a:off x="1115616" y="2780928"/>
            <a:ext cx="7052406" cy="3473624"/>
          </a:xfrm>
        </p:spPr>
        <p:txBody>
          <a:bodyPr>
            <a:normAutofit/>
          </a:bodyPr>
          <a:lstStyle/>
          <a:p>
            <a:pPr algn="just">
              <a:lnSpc>
                <a:spcPct val="150000"/>
              </a:lnSpc>
            </a:pPr>
            <a:r>
              <a:rPr lang="es-ES" sz="1800" dirty="0"/>
              <a:t>En la experiencia de producir esta obra audiovisual de cierta manera he ido integrando mi vocación artística con la búsqueda de lo profundo. </a:t>
            </a:r>
          </a:p>
          <a:p>
            <a:pPr algn="just">
              <a:lnSpc>
                <a:spcPct val="150000"/>
              </a:lnSpc>
            </a:pPr>
            <a:r>
              <a:rPr lang="es-ES" sz="1800" dirty="0"/>
              <a:t>Esta pequeña obra es una de las manifestaciones de mi proceso de ascesis, intentando que la actividad artística sea parte de un estilo de vida cuyo foco está centrado en la aspiración a la superación del yo para entrar en los espacios profundos de lo sagrado.</a:t>
            </a:r>
            <a:endParaRPr lang="es-CL" sz="1800" dirty="0"/>
          </a:p>
        </p:txBody>
      </p:sp>
    </p:spTree>
    <p:extLst>
      <p:ext uri="{BB962C8B-B14F-4D97-AF65-F5344CB8AC3E}">
        <p14:creationId xmlns:p14="http://schemas.microsoft.com/office/powerpoint/2010/main" val="36542133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1187623" y="611087"/>
            <a:ext cx="6768753" cy="1089721"/>
          </a:xfrm>
        </p:spPr>
        <p:txBody>
          <a:bodyPr/>
          <a:lstStyle/>
          <a:p>
            <a:r>
              <a:rPr lang="es-ES" sz="2400" dirty="0">
                <a:solidFill>
                  <a:srgbClr val="0070C0"/>
                </a:solidFill>
              </a:rPr>
              <a:t>Interés</a:t>
            </a:r>
            <a:br>
              <a:rPr lang="es-ES" sz="2000" b="1" dirty="0"/>
            </a:br>
            <a:br>
              <a:rPr lang="es-ES" sz="1800" dirty="0"/>
            </a:br>
            <a:endParaRPr lang="es-CL" sz="1000" dirty="0"/>
          </a:p>
        </p:txBody>
      </p:sp>
      <p:sp>
        <p:nvSpPr>
          <p:cNvPr id="5" name="4 Marcador de contenido"/>
          <p:cNvSpPr>
            <a:spLocks noGrp="1"/>
          </p:cNvSpPr>
          <p:nvPr>
            <p:ph sz="quarter" idx="4294967295"/>
          </p:nvPr>
        </p:nvSpPr>
        <p:spPr>
          <a:xfrm>
            <a:off x="1115616" y="2852936"/>
            <a:ext cx="6935564" cy="3384376"/>
          </a:xfrm>
        </p:spPr>
        <p:txBody>
          <a:bodyPr>
            <a:noAutofit/>
          </a:bodyPr>
          <a:lstStyle/>
          <a:p>
            <a:pPr algn="just">
              <a:lnSpc>
                <a:spcPct val="150000"/>
              </a:lnSpc>
            </a:pPr>
            <a:r>
              <a:rPr lang="es-ES" sz="1800" dirty="0"/>
              <a:t>Esta experiencia de desarrollo vocacional me permite canalizar la energía hacia el mundo, e incentiva la aspiración de constituir un ámbito de arte en el Parque los Manantiales donde se exprese lo sagrado y posibilite un crecedor intercambio.</a:t>
            </a:r>
          </a:p>
          <a:p>
            <a:pPr marL="0" indent="0" algn="just">
              <a:lnSpc>
                <a:spcPct val="150000"/>
              </a:lnSpc>
              <a:buNone/>
            </a:pPr>
            <a:endParaRPr lang="es-ES" sz="2000" dirty="0"/>
          </a:p>
          <a:p>
            <a:pPr marL="0" indent="0" algn="just">
              <a:lnSpc>
                <a:spcPct val="150000"/>
              </a:lnSpc>
              <a:buNone/>
            </a:pPr>
            <a:endParaRPr lang="es-ES" sz="1600" dirty="0"/>
          </a:p>
        </p:txBody>
      </p:sp>
    </p:spTree>
    <p:extLst>
      <p:ext uri="{BB962C8B-B14F-4D97-AF65-F5344CB8AC3E}">
        <p14:creationId xmlns:p14="http://schemas.microsoft.com/office/powerpoint/2010/main" val="18008151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4294967295"/>
          </p:nvPr>
        </p:nvSpPr>
        <p:spPr>
          <a:xfrm>
            <a:off x="971600" y="659829"/>
            <a:ext cx="7128792" cy="5721499"/>
          </a:xfrm>
        </p:spPr>
        <p:txBody>
          <a:bodyPr>
            <a:normAutofit lnSpcReduction="10000"/>
          </a:bodyPr>
          <a:lstStyle/>
          <a:p>
            <a:pPr marL="0" indent="0" algn="just">
              <a:buNone/>
            </a:pPr>
            <a:endParaRPr lang="es-CL" dirty="0"/>
          </a:p>
          <a:p>
            <a:pPr marL="0" indent="0" algn="just">
              <a:lnSpc>
                <a:spcPct val="115000"/>
              </a:lnSpc>
              <a:spcAft>
                <a:spcPts val="800"/>
              </a:spcAft>
              <a:buNone/>
            </a:pPr>
            <a:r>
              <a:rPr lang="es-ES" sz="2000" dirty="0">
                <a:solidFill>
                  <a:srgbClr val="4472C4"/>
                </a:solidFill>
                <a:effectLst/>
                <a:latin typeface="Book Antiqua" panose="02040602050305030304" pitchFamily="18" charset="0"/>
                <a:ea typeface="Calibri" panose="020F0502020204030204" pitchFamily="34" charset="0"/>
                <a:cs typeface="Times New Roman" panose="02020603050405020304" pitchFamily="18" charset="0"/>
              </a:rPr>
              <a:t>Resumen</a:t>
            </a:r>
            <a:endParaRPr lang="es-CL" sz="2000" dirty="0">
              <a:effectLst/>
              <a:latin typeface="Book Antiqua" panose="02040602050305030304" pitchFamily="18" charset="0"/>
              <a:ea typeface="Calibri" panose="020F0502020204030204" pitchFamily="34" charset="0"/>
              <a:cs typeface="Times New Roman" panose="02020603050405020304" pitchFamily="18" charset="0"/>
            </a:endParaRPr>
          </a:p>
          <a:p>
            <a:pPr marL="0" indent="0" algn="just">
              <a:lnSpc>
                <a:spcPct val="115000"/>
              </a:lnSpc>
              <a:spcAft>
                <a:spcPts val="800"/>
              </a:spcAft>
              <a:buNone/>
            </a:pPr>
            <a:r>
              <a:rPr lang="es-ES" sz="1800" dirty="0">
                <a:effectLst/>
                <a:latin typeface="Book Antiqua" panose="02040602050305030304" pitchFamily="18" charset="0"/>
                <a:ea typeface="Calibri" panose="020F0502020204030204" pitchFamily="34" charset="0"/>
                <a:cs typeface="Times New Roman" panose="02020603050405020304" pitchFamily="18" charset="0"/>
              </a:rPr>
              <a:t>Se presenta una obra audiovisual, una modalidad de arte, como intento de mostrar una estética que exprese percepciones surgidas desde conciencia inspirada, que conectan con el acercamiento a lo profundo. A partir de esta experiencia se incursiona en algunas apreciaciones sobre el arte en relación a lo sagrado.</a:t>
            </a:r>
            <a:endParaRPr lang="es-CL" sz="1800" dirty="0">
              <a:effectLst/>
              <a:latin typeface="Book Antiqua" panose="02040602050305030304" pitchFamily="18" charset="0"/>
              <a:ea typeface="Calibri" panose="020F0502020204030204" pitchFamily="34" charset="0"/>
              <a:cs typeface="Times New Roman" panose="02020603050405020304" pitchFamily="18" charset="0"/>
            </a:endParaRPr>
          </a:p>
          <a:p>
            <a:pPr marL="0" indent="0" algn="just">
              <a:lnSpc>
                <a:spcPct val="115000"/>
              </a:lnSpc>
              <a:spcAft>
                <a:spcPts val="800"/>
              </a:spcAft>
              <a:buNone/>
            </a:pPr>
            <a:r>
              <a:rPr lang="es-ES" sz="1800" dirty="0">
                <a:effectLst/>
                <a:latin typeface="Book Antiqua" panose="02040602050305030304" pitchFamily="18" charset="0"/>
                <a:ea typeface="Calibri" panose="020F0502020204030204" pitchFamily="34" charset="0"/>
                <a:cs typeface="Times New Roman" panose="02020603050405020304" pitchFamily="18" charset="0"/>
              </a:rPr>
              <a:t> </a:t>
            </a:r>
          </a:p>
          <a:p>
            <a:pPr marL="0" indent="0" algn="just">
              <a:lnSpc>
                <a:spcPct val="115000"/>
              </a:lnSpc>
              <a:spcAft>
                <a:spcPts val="800"/>
              </a:spcAft>
              <a:buNone/>
            </a:pPr>
            <a:endParaRPr lang="es-CL" sz="1800" dirty="0">
              <a:effectLst/>
              <a:latin typeface="Book Antiqua" panose="02040602050305030304" pitchFamily="18" charset="0"/>
              <a:ea typeface="Calibri" panose="020F0502020204030204" pitchFamily="34" charset="0"/>
              <a:cs typeface="Times New Roman" panose="02020603050405020304" pitchFamily="18" charset="0"/>
            </a:endParaRPr>
          </a:p>
          <a:p>
            <a:pPr marL="0" indent="0" algn="just">
              <a:lnSpc>
                <a:spcPct val="115000"/>
              </a:lnSpc>
              <a:spcAft>
                <a:spcPts val="800"/>
              </a:spcAft>
              <a:buNone/>
            </a:pPr>
            <a:r>
              <a:rPr lang="es-ES" sz="2000" dirty="0">
                <a:solidFill>
                  <a:srgbClr val="4472C4"/>
                </a:solidFill>
                <a:effectLst/>
                <a:latin typeface="Book Antiqua" panose="02040602050305030304" pitchFamily="18" charset="0"/>
                <a:ea typeface="Calibri" panose="020F0502020204030204" pitchFamily="34" charset="0"/>
                <a:cs typeface="Times New Roman" panose="02020603050405020304" pitchFamily="18" charset="0"/>
              </a:rPr>
              <a:t>Síntesis</a:t>
            </a:r>
            <a:endParaRPr lang="es-CL" sz="2000" dirty="0">
              <a:effectLst/>
              <a:latin typeface="Book Antiqua" panose="02040602050305030304" pitchFamily="18" charset="0"/>
              <a:ea typeface="Calibri" panose="020F0502020204030204" pitchFamily="34" charset="0"/>
              <a:cs typeface="Times New Roman" panose="02020603050405020304" pitchFamily="18" charset="0"/>
            </a:endParaRPr>
          </a:p>
          <a:p>
            <a:pPr marL="0" indent="0" algn="just">
              <a:lnSpc>
                <a:spcPct val="115000"/>
              </a:lnSpc>
              <a:spcAft>
                <a:spcPts val="800"/>
              </a:spcAft>
              <a:buNone/>
            </a:pPr>
            <a:r>
              <a:rPr lang="es-ES" sz="1800" dirty="0">
                <a:effectLst/>
                <a:latin typeface="Book Antiqua" panose="02040602050305030304" pitchFamily="18" charset="0"/>
                <a:ea typeface="Calibri" panose="020F0502020204030204" pitchFamily="34" charset="0"/>
                <a:cs typeface="Times New Roman" panose="02020603050405020304" pitchFamily="18" charset="0"/>
              </a:rPr>
              <a:t>Este relato es el experimento de impregnar a una producción artística de una condición no solo estética y comunicacional, sino que intente traducir señales de lo profundo.</a:t>
            </a:r>
            <a:endParaRPr lang="es-CL" sz="1800" dirty="0">
              <a:effectLst/>
              <a:latin typeface="Book Antiqua" panose="02040602050305030304" pitchFamily="18" charset="0"/>
              <a:ea typeface="Calibri" panose="020F0502020204030204" pitchFamily="34" charset="0"/>
              <a:cs typeface="Times New Roman" panose="02020603050405020304" pitchFamily="18" charset="0"/>
            </a:endParaRPr>
          </a:p>
          <a:p>
            <a:pPr marL="0" indent="0" algn="just">
              <a:lnSpc>
                <a:spcPct val="115000"/>
              </a:lnSpc>
              <a:spcAft>
                <a:spcPts val="800"/>
              </a:spcAft>
              <a:buNone/>
            </a:pPr>
            <a:r>
              <a:rPr lang="es-ES" sz="1800" dirty="0">
                <a:effectLst/>
                <a:latin typeface="Calibri" panose="020F0502020204030204" pitchFamily="34" charset="0"/>
                <a:ea typeface="Calibri" panose="020F0502020204030204" pitchFamily="34" charset="0"/>
                <a:cs typeface="Times New Roman" panose="02020603050405020304" pitchFamily="18" charset="0"/>
              </a:rPr>
              <a:t> </a:t>
            </a:r>
            <a:endParaRPr lang="es-CL"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es-ES" sz="2000" dirty="0"/>
          </a:p>
          <a:p>
            <a:pPr marL="0" indent="0" algn="just">
              <a:buNone/>
            </a:pPr>
            <a:endParaRPr lang="es-CL" sz="2000" dirty="0"/>
          </a:p>
        </p:txBody>
      </p:sp>
      <p:sp>
        <p:nvSpPr>
          <p:cNvPr id="2" name="1 Título"/>
          <p:cNvSpPr>
            <a:spLocks noGrp="1"/>
          </p:cNvSpPr>
          <p:nvPr>
            <p:ph type="title" idx="4294967295"/>
          </p:nvPr>
        </p:nvSpPr>
        <p:spPr>
          <a:xfrm>
            <a:off x="35496" y="569912"/>
            <a:ext cx="7721029" cy="2211015"/>
          </a:xfrm>
        </p:spPr>
        <p:txBody>
          <a:bodyPr>
            <a:normAutofit/>
          </a:bodyPr>
          <a:lstStyle/>
          <a:p>
            <a:br>
              <a:rPr lang="es-CL" dirty="0"/>
            </a:br>
            <a:endParaRPr lang="es-CL" sz="2700" dirty="0"/>
          </a:p>
        </p:txBody>
      </p:sp>
    </p:spTree>
    <p:extLst>
      <p:ext uri="{BB962C8B-B14F-4D97-AF65-F5344CB8AC3E}">
        <p14:creationId xmlns:p14="http://schemas.microsoft.com/office/powerpoint/2010/main" val="42561900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a:extLst>
              <a:ext uri="{FF2B5EF4-FFF2-40B4-BE49-F238E27FC236}">
                <a16:creationId xmlns:a16="http://schemas.microsoft.com/office/drawing/2014/main" id="{4874ED2D-8E9D-ED3F-4183-94A6A9A50161}"/>
              </a:ext>
            </a:extLst>
          </p:cNvPr>
          <p:cNvSpPr>
            <a:spLocks noGrp="1"/>
          </p:cNvSpPr>
          <p:nvPr>
            <p:ph idx="1"/>
          </p:nvPr>
        </p:nvSpPr>
        <p:spPr>
          <a:xfrm>
            <a:off x="1115616" y="2780928"/>
            <a:ext cx="6984776" cy="3345234"/>
          </a:xfrm>
        </p:spPr>
        <p:txBody>
          <a:bodyPr>
            <a:normAutofit/>
          </a:bodyPr>
          <a:lstStyle/>
          <a:p>
            <a:pPr algn="just"/>
            <a:r>
              <a:rPr lang="es-ES" sz="1800" dirty="0">
                <a:effectLst/>
                <a:latin typeface="Book Antiqua" panose="02040602050305030304" pitchFamily="18" charset="0"/>
                <a:ea typeface="Calibri" panose="020F0502020204030204" pitchFamily="34" charset="0"/>
                <a:cs typeface="Times New Roman" panose="02020603050405020304" pitchFamily="18" charset="0"/>
              </a:rPr>
              <a:t>No hay consenso estricto en la definición de arte, siendo más bien un concepto abierto. Entendiendo al arte como un medio de expresión humana de carácter creativo, así como alcanzamos a concebir al ser humano como sagrado, podemos también otorgar al arte su cualidad sacra.</a:t>
            </a:r>
          </a:p>
          <a:p>
            <a:pPr marL="0" indent="0" algn="just">
              <a:buNone/>
            </a:pPr>
            <a:endParaRPr lang="es-CL" sz="1800" dirty="0">
              <a:effectLst/>
              <a:latin typeface="Book Antiqua" panose="02040602050305030304" pitchFamily="18" charset="0"/>
              <a:ea typeface="Calibri" panose="020F0502020204030204" pitchFamily="34" charset="0"/>
              <a:cs typeface="Times New Roman" panose="02020603050405020304" pitchFamily="18" charset="0"/>
            </a:endParaRPr>
          </a:p>
          <a:p>
            <a:pPr algn="just">
              <a:lnSpc>
                <a:spcPct val="115000"/>
              </a:lnSpc>
              <a:spcAft>
                <a:spcPts val="800"/>
              </a:spcAft>
            </a:pPr>
            <a:r>
              <a:rPr lang="es-ES" sz="1800" dirty="0">
                <a:effectLst/>
                <a:latin typeface="Book Antiqua" panose="02040602050305030304" pitchFamily="18" charset="0"/>
                <a:ea typeface="Calibri" panose="020F0502020204030204" pitchFamily="34" charset="0"/>
                <a:cs typeface="Times New Roman" panose="02020603050405020304" pitchFamily="18" charset="0"/>
              </a:rPr>
              <a:t>¿Qué es sagrado?</a:t>
            </a:r>
            <a:endParaRPr lang="es-CL" sz="1800" dirty="0">
              <a:effectLst/>
              <a:latin typeface="Book Antiqua" panose="02040602050305030304" pitchFamily="18" charset="0"/>
              <a:ea typeface="Calibri" panose="020F0502020204030204" pitchFamily="34" charset="0"/>
              <a:cs typeface="Times New Roman" panose="02020603050405020304" pitchFamily="18" charset="0"/>
            </a:endParaRPr>
          </a:p>
          <a:p>
            <a:pPr marL="0" indent="0">
              <a:buNone/>
            </a:pPr>
            <a:r>
              <a:rPr lang="es-ES" sz="1800" dirty="0">
                <a:effectLst/>
                <a:latin typeface="Book Antiqua" panose="02040602050305030304" pitchFamily="18" charset="0"/>
                <a:ea typeface="Calibri" panose="020F0502020204030204" pitchFamily="34" charset="0"/>
                <a:cs typeface="Times New Roman" panose="02020603050405020304" pitchFamily="18" charset="0"/>
              </a:rPr>
              <a:t>        Para el historiador de religiones Mircea Eliade </a:t>
            </a:r>
            <a:r>
              <a:rPr lang="es-ES" sz="1800" i="1" dirty="0">
                <a:effectLst/>
                <a:latin typeface="Book Antiqua" panose="02040602050305030304" pitchFamily="18" charset="0"/>
                <a:ea typeface="Calibri" panose="020F0502020204030204" pitchFamily="34" charset="0"/>
                <a:cs typeface="Times New Roman" panose="02020603050405020304" pitchFamily="18" charset="0"/>
              </a:rPr>
              <a:t>lo sagrado se </a:t>
            </a:r>
          </a:p>
          <a:p>
            <a:pPr marL="0" indent="0">
              <a:buNone/>
            </a:pPr>
            <a:r>
              <a:rPr lang="es-ES" sz="1800" i="1" dirty="0">
                <a:latin typeface="Book Antiqua" panose="02040602050305030304" pitchFamily="18" charset="0"/>
                <a:cs typeface="Times New Roman" panose="02020603050405020304" pitchFamily="18" charset="0"/>
              </a:rPr>
              <a:t>        manifiesta siempre como una realidad de un orden totalmente</a:t>
            </a:r>
          </a:p>
          <a:p>
            <a:pPr marL="0" indent="0">
              <a:buNone/>
            </a:pPr>
            <a:r>
              <a:rPr lang="es-ES" sz="1800" i="1" dirty="0">
                <a:latin typeface="Book Antiqua" panose="02040602050305030304" pitchFamily="18" charset="0"/>
                <a:cs typeface="Times New Roman" panose="02020603050405020304" pitchFamily="18" charset="0"/>
              </a:rPr>
              <a:t>        diferente al de las realidades «naturales».</a:t>
            </a:r>
            <a:endParaRPr lang="es-ES" sz="2000" dirty="0">
              <a:latin typeface="Book Antiqua" panose="02040602050305030304" pitchFamily="18" charset="0"/>
            </a:endParaRPr>
          </a:p>
        </p:txBody>
      </p:sp>
      <p:sp>
        <p:nvSpPr>
          <p:cNvPr id="3" name="Título 2">
            <a:extLst>
              <a:ext uri="{FF2B5EF4-FFF2-40B4-BE49-F238E27FC236}">
                <a16:creationId xmlns:a16="http://schemas.microsoft.com/office/drawing/2014/main" id="{21F3B2F5-A18D-1200-A5BD-6DFDF853ECB1}"/>
              </a:ext>
            </a:extLst>
          </p:cNvPr>
          <p:cNvSpPr>
            <a:spLocks noGrp="1"/>
          </p:cNvSpPr>
          <p:nvPr>
            <p:ph type="title"/>
          </p:nvPr>
        </p:nvSpPr>
        <p:spPr/>
        <p:txBody>
          <a:bodyPr/>
          <a:lstStyle/>
          <a:p>
            <a:r>
              <a:rPr lang="es-ES" sz="1800" dirty="0">
                <a:solidFill>
                  <a:srgbClr val="4472C4"/>
                </a:solidFill>
                <a:effectLst/>
                <a:latin typeface="Calibri" panose="020F0502020204030204" pitchFamily="34" charset="0"/>
                <a:ea typeface="Calibri" panose="020F0502020204030204" pitchFamily="34" charset="0"/>
                <a:cs typeface="Times New Roman" panose="02020603050405020304" pitchFamily="18" charset="0"/>
              </a:rPr>
              <a:t>ALGUNAS APRECIACIONES SOBRE EL ARTE EN RELACIÓN A LO SAGRADO</a:t>
            </a:r>
            <a:br>
              <a:rPr lang="es-CL" sz="1800" dirty="0">
                <a:effectLst/>
                <a:latin typeface="Calibri" panose="020F0502020204030204" pitchFamily="34" charset="0"/>
                <a:ea typeface="Calibri" panose="020F0502020204030204" pitchFamily="34" charset="0"/>
                <a:cs typeface="Times New Roman" panose="02020603050405020304" pitchFamily="18" charset="0"/>
              </a:rPr>
            </a:br>
            <a:endParaRPr lang="es-CL" sz="2400" dirty="0"/>
          </a:p>
        </p:txBody>
      </p:sp>
    </p:spTree>
    <p:extLst>
      <p:ext uri="{BB962C8B-B14F-4D97-AF65-F5344CB8AC3E}">
        <p14:creationId xmlns:p14="http://schemas.microsoft.com/office/powerpoint/2010/main" val="10487745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lstStyle/>
          <a:p>
            <a:r>
              <a:rPr lang="es-ES" sz="2000" dirty="0">
                <a:solidFill>
                  <a:srgbClr val="0070C0"/>
                </a:solidFill>
              </a:rPr>
              <a:t>ARTE SAGRADO</a:t>
            </a:r>
            <a:endParaRPr lang="es-CL" sz="2000" dirty="0">
              <a:solidFill>
                <a:srgbClr val="0070C0"/>
              </a:solidFill>
            </a:endParaRPr>
          </a:p>
        </p:txBody>
      </p:sp>
      <p:sp>
        <p:nvSpPr>
          <p:cNvPr id="5" name="4 Marcador de contenido"/>
          <p:cNvSpPr>
            <a:spLocks noGrp="1"/>
          </p:cNvSpPr>
          <p:nvPr>
            <p:ph sz="quarter" idx="4294967295"/>
          </p:nvPr>
        </p:nvSpPr>
        <p:spPr>
          <a:xfrm>
            <a:off x="611560" y="2564904"/>
            <a:ext cx="7833193" cy="3744416"/>
          </a:xfrm>
        </p:spPr>
        <p:txBody>
          <a:bodyPr>
            <a:normAutofit fontScale="92500" lnSpcReduction="10000"/>
          </a:bodyPr>
          <a:lstStyle/>
          <a:p>
            <a:pPr algn="just">
              <a:lnSpc>
                <a:spcPct val="150000"/>
              </a:lnSpc>
            </a:pPr>
            <a:r>
              <a:rPr lang="es-ES" sz="1900" dirty="0"/>
              <a:t>Arte sagrado es el que posee un lenguaje formal derivado de una fuente espiritual. </a:t>
            </a:r>
          </a:p>
          <a:p>
            <a:pPr marL="0" indent="0" algn="just">
              <a:lnSpc>
                <a:spcPct val="150000"/>
              </a:lnSpc>
              <a:buNone/>
            </a:pPr>
            <a:endParaRPr lang="es-ES" sz="1900" dirty="0"/>
          </a:p>
          <a:p>
            <a:pPr algn="just">
              <a:lnSpc>
                <a:spcPct val="150000"/>
              </a:lnSpc>
            </a:pPr>
            <a:r>
              <a:rPr lang="es-ES" sz="1900" dirty="0"/>
              <a:t>El arte es esencialmente “forma”: para que un arte se pueda calificar de sagrado, no basta con que sus temas deriven de una verdad espiritual, es necesario también que su lenguaje formal sea manifestación de la misma fuente.</a:t>
            </a:r>
          </a:p>
          <a:p>
            <a:pPr marL="0" indent="0" algn="just">
              <a:lnSpc>
                <a:spcPct val="150000"/>
              </a:lnSpc>
              <a:buNone/>
            </a:pPr>
            <a:endParaRPr lang="es-ES" sz="1600" b="1" dirty="0"/>
          </a:p>
          <a:p>
            <a:pPr marL="0" indent="0" algn="just">
              <a:buNone/>
            </a:pPr>
            <a:r>
              <a:rPr lang="es-ES" sz="1600" b="1" dirty="0"/>
              <a:t>                                                                                  </a:t>
            </a:r>
            <a:r>
              <a:rPr lang="es-ES" sz="1200" dirty="0"/>
              <a:t>Titus Burckhardt (1908-1984) </a:t>
            </a:r>
          </a:p>
          <a:p>
            <a:pPr marL="0" indent="0" algn="just">
              <a:buNone/>
            </a:pPr>
            <a:r>
              <a:rPr lang="es-ES" sz="1200" dirty="0"/>
              <a:t>                                                                                                 crítico e historiador de arte suizo alemán</a:t>
            </a:r>
            <a:endParaRPr lang="es-CL" sz="1200" dirty="0"/>
          </a:p>
        </p:txBody>
      </p:sp>
    </p:spTree>
    <p:extLst>
      <p:ext uri="{BB962C8B-B14F-4D97-AF65-F5344CB8AC3E}">
        <p14:creationId xmlns:p14="http://schemas.microsoft.com/office/powerpoint/2010/main" val="7233526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lstStyle/>
          <a:p>
            <a:r>
              <a:rPr lang="es-ES" sz="2400" dirty="0">
                <a:solidFill>
                  <a:srgbClr val="0070C0"/>
                </a:solidFill>
              </a:rPr>
              <a:t>La obra de arte</a:t>
            </a:r>
            <a:endParaRPr lang="es-CL" sz="2400" dirty="0">
              <a:solidFill>
                <a:srgbClr val="0070C0"/>
              </a:solidFill>
            </a:endParaRPr>
          </a:p>
        </p:txBody>
      </p:sp>
      <p:sp>
        <p:nvSpPr>
          <p:cNvPr id="5" name="4 Marcador de contenido"/>
          <p:cNvSpPr>
            <a:spLocks noGrp="1"/>
          </p:cNvSpPr>
          <p:nvPr>
            <p:ph sz="quarter" idx="4294967295"/>
          </p:nvPr>
        </p:nvSpPr>
        <p:spPr>
          <a:xfrm>
            <a:off x="467544" y="2348880"/>
            <a:ext cx="8064896" cy="4320480"/>
          </a:xfrm>
        </p:spPr>
        <p:txBody>
          <a:bodyPr>
            <a:noAutofit/>
          </a:bodyPr>
          <a:lstStyle/>
          <a:p>
            <a:pPr algn="just">
              <a:lnSpc>
                <a:spcPct val="150000"/>
              </a:lnSpc>
            </a:pPr>
            <a:r>
              <a:rPr lang="es-ES" sz="1800" dirty="0"/>
              <a:t>La obra de arte no solo es capaz de develar la interioridad del artista, sino que puede encerrar algo que irrumpe fuera de su voluntad, haciendo que emerja eso “otro” que va más allá de su yo. </a:t>
            </a:r>
          </a:p>
          <a:p>
            <a:pPr algn="just">
              <a:lnSpc>
                <a:spcPct val="150000"/>
              </a:lnSpc>
            </a:pPr>
            <a:endParaRPr lang="es-ES" sz="1800" dirty="0"/>
          </a:p>
          <a:p>
            <a:pPr algn="just">
              <a:lnSpc>
                <a:spcPct val="150000"/>
              </a:lnSpc>
            </a:pPr>
            <a:r>
              <a:rPr lang="es-ES" sz="1800" dirty="0"/>
              <a:t>Es como una llamada que viene de otro espacio y se convierte en una voz interior. </a:t>
            </a:r>
          </a:p>
          <a:p>
            <a:pPr algn="just">
              <a:lnSpc>
                <a:spcPct val="150000"/>
              </a:lnSpc>
            </a:pPr>
            <a:r>
              <a:rPr lang="es-ES" sz="1800" dirty="0"/>
              <a:t>Así la revelación del artista y la otra voz se enlazan y confunden, dando lugar a creaciones donde se puede advertir la acción de un espacio y de un tiempo fuera de lo común.</a:t>
            </a:r>
            <a:endParaRPr lang="es-CL" sz="1800" dirty="0"/>
          </a:p>
        </p:txBody>
      </p:sp>
    </p:spTree>
    <p:extLst>
      <p:ext uri="{BB962C8B-B14F-4D97-AF65-F5344CB8AC3E}">
        <p14:creationId xmlns:p14="http://schemas.microsoft.com/office/powerpoint/2010/main" val="33116719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lstStyle/>
          <a:p>
            <a:r>
              <a:rPr lang="es-ES" sz="2000" dirty="0">
                <a:solidFill>
                  <a:srgbClr val="0070C0"/>
                </a:solidFill>
              </a:rPr>
              <a:t>¿A qué arte aspiramos?</a:t>
            </a:r>
            <a:endParaRPr lang="es-CL" sz="1800" dirty="0">
              <a:solidFill>
                <a:srgbClr val="0070C0"/>
              </a:solidFill>
            </a:endParaRPr>
          </a:p>
        </p:txBody>
      </p:sp>
      <p:sp>
        <p:nvSpPr>
          <p:cNvPr id="5" name="4 Marcador de contenido"/>
          <p:cNvSpPr>
            <a:spLocks noGrp="1"/>
          </p:cNvSpPr>
          <p:nvPr>
            <p:ph sz="quarter" idx="4294967295"/>
          </p:nvPr>
        </p:nvSpPr>
        <p:spPr>
          <a:xfrm>
            <a:off x="1105234" y="2420888"/>
            <a:ext cx="6995158" cy="3888432"/>
          </a:xfrm>
        </p:spPr>
        <p:txBody>
          <a:bodyPr>
            <a:normAutofit fontScale="92500"/>
          </a:bodyPr>
          <a:lstStyle/>
          <a:p>
            <a:pPr algn="just">
              <a:lnSpc>
                <a:spcPct val="150000"/>
              </a:lnSpc>
            </a:pPr>
            <a:r>
              <a:rPr lang="es-CL" sz="1600" dirty="0"/>
              <a:t> </a:t>
            </a:r>
            <a:r>
              <a:rPr lang="es-ES" sz="1800" dirty="0"/>
              <a:t>Emplazándonos como maestros de Escuela, surge la interrogante respecto a qué arte aspiramos. </a:t>
            </a:r>
          </a:p>
          <a:p>
            <a:pPr algn="just">
              <a:lnSpc>
                <a:spcPct val="150000"/>
              </a:lnSpc>
            </a:pPr>
            <a:endParaRPr lang="es-ES" sz="1800" dirty="0"/>
          </a:p>
          <a:p>
            <a:pPr algn="just">
              <a:lnSpc>
                <a:spcPct val="150000"/>
              </a:lnSpc>
            </a:pPr>
            <a:r>
              <a:rPr lang="es-ES" sz="1800" dirty="0"/>
              <a:t>El tema no es oponerse a un arte catártico, ni a uno conceptual, ni a otro de denuncia, más bien es definir que este no es nuestro interés.</a:t>
            </a:r>
          </a:p>
          <a:p>
            <a:pPr algn="just">
              <a:lnSpc>
                <a:spcPct val="150000"/>
              </a:lnSpc>
            </a:pPr>
            <a:endParaRPr lang="es-ES" sz="1800" dirty="0"/>
          </a:p>
          <a:p>
            <a:pPr algn="just">
              <a:lnSpc>
                <a:spcPct val="150000"/>
              </a:lnSpc>
            </a:pPr>
            <a:r>
              <a:rPr lang="es-ES" sz="1800" dirty="0"/>
              <a:t> Anhelamos un arte transferencial que impulse una transformación en pos de la superación del ser humano, y especialmente a un arte que devele lo sagrado: un arte profundo.</a:t>
            </a:r>
            <a:endParaRPr lang="es-CL" sz="1800" dirty="0"/>
          </a:p>
        </p:txBody>
      </p:sp>
    </p:spTree>
    <p:extLst>
      <p:ext uri="{BB962C8B-B14F-4D97-AF65-F5344CB8AC3E}">
        <p14:creationId xmlns:p14="http://schemas.microsoft.com/office/powerpoint/2010/main" val="19115175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115616" y="2780928"/>
            <a:ext cx="6912768" cy="3345234"/>
          </a:xfrm>
        </p:spPr>
        <p:txBody>
          <a:bodyPr>
            <a:normAutofit/>
          </a:bodyPr>
          <a:lstStyle/>
          <a:p>
            <a:pPr marL="0" indent="0" algn="just">
              <a:buNone/>
            </a:pPr>
            <a:r>
              <a:rPr lang="es-ES" sz="2000" dirty="0"/>
              <a:t>“…vio una piedra que abría sus aristas como flores coloreadas y en ese caleidoscopio advirtió que estaba rompiendo la barrera de la visión. Y traspasó cada sentido como hace el arte profundo cuando toca los límites del espacio de la existencia.”</a:t>
            </a:r>
          </a:p>
          <a:p>
            <a:pPr marL="0" indent="0" algn="just">
              <a:buNone/>
            </a:pPr>
            <a:endParaRPr lang="es-ES" sz="2000" dirty="0"/>
          </a:p>
          <a:p>
            <a:pPr marL="0" indent="0" algn="just">
              <a:buNone/>
            </a:pPr>
            <a:endParaRPr lang="es-ES" sz="2000" dirty="0"/>
          </a:p>
          <a:p>
            <a:pPr marL="0" indent="0" algn="just">
              <a:buNone/>
            </a:pPr>
            <a:r>
              <a:rPr lang="es-ES" sz="2000" dirty="0"/>
              <a:t>                                                                                        Silo</a:t>
            </a:r>
          </a:p>
          <a:p>
            <a:pPr marL="0" indent="0" algn="just">
              <a:buNone/>
            </a:pPr>
            <a:r>
              <a:rPr lang="es-ES" sz="2000" dirty="0"/>
              <a:t>      </a:t>
            </a:r>
            <a:r>
              <a:rPr lang="es-ES" sz="1200" dirty="0"/>
              <a:t>Obras completas. Vol. I. 1993. Ed. Latitude Press. Estados Unidos. El día del león alado. p. 382   </a:t>
            </a:r>
            <a:r>
              <a:rPr lang="es-ES" dirty="0"/>
              <a:t>                                                                                                                                                         </a:t>
            </a:r>
            <a:endParaRPr lang="es-CL" dirty="0"/>
          </a:p>
        </p:txBody>
      </p:sp>
      <p:sp>
        <p:nvSpPr>
          <p:cNvPr id="2" name="1 Título"/>
          <p:cNvSpPr>
            <a:spLocks noGrp="1"/>
          </p:cNvSpPr>
          <p:nvPr>
            <p:ph type="title"/>
          </p:nvPr>
        </p:nvSpPr>
        <p:spPr>
          <a:xfrm>
            <a:off x="688490" y="332656"/>
            <a:ext cx="7756263" cy="1054250"/>
          </a:xfrm>
        </p:spPr>
        <p:txBody>
          <a:bodyPr>
            <a:normAutofit fontScale="90000"/>
          </a:bodyPr>
          <a:lstStyle/>
          <a:p>
            <a:br>
              <a:rPr lang="es-CL" dirty="0"/>
            </a:br>
            <a:r>
              <a:rPr lang="es-CL" sz="2700" dirty="0">
                <a:solidFill>
                  <a:srgbClr val="0070C0"/>
                </a:solidFill>
              </a:rPr>
              <a:t>El arte profundo</a:t>
            </a:r>
            <a:br>
              <a:rPr lang="es-CL" sz="2700" dirty="0"/>
            </a:br>
            <a:endParaRPr lang="es-CL" sz="2700" dirty="0"/>
          </a:p>
        </p:txBody>
      </p:sp>
    </p:spTree>
    <p:extLst>
      <p:ext uri="{BB962C8B-B14F-4D97-AF65-F5344CB8AC3E}">
        <p14:creationId xmlns:p14="http://schemas.microsoft.com/office/powerpoint/2010/main" val="38199511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lstStyle/>
          <a:p>
            <a:r>
              <a:rPr lang="es-ES" sz="2000" dirty="0"/>
              <a:t>Video </a:t>
            </a:r>
            <a:br>
              <a:rPr lang="es-ES" sz="2000" dirty="0"/>
            </a:br>
            <a:r>
              <a:rPr lang="es-ES" sz="2000" dirty="0">
                <a:solidFill>
                  <a:srgbClr val="0070C0"/>
                </a:solidFill>
              </a:rPr>
              <a:t>Surcando mares hacia lo profundo</a:t>
            </a:r>
            <a:endParaRPr lang="es-CL" sz="2000" dirty="0">
              <a:solidFill>
                <a:srgbClr val="0070C0"/>
              </a:solidFill>
            </a:endParaRPr>
          </a:p>
        </p:txBody>
      </p:sp>
      <p:sp>
        <p:nvSpPr>
          <p:cNvPr id="5" name="4 Marcador de contenido"/>
          <p:cNvSpPr>
            <a:spLocks noGrp="1"/>
          </p:cNvSpPr>
          <p:nvPr>
            <p:ph sz="quarter" idx="4294967295"/>
          </p:nvPr>
        </p:nvSpPr>
        <p:spPr>
          <a:xfrm>
            <a:off x="323528" y="2187624"/>
            <a:ext cx="8352928" cy="4121696"/>
          </a:xfrm>
        </p:spPr>
        <p:txBody>
          <a:bodyPr>
            <a:normAutofit fontScale="92500" lnSpcReduction="10000"/>
          </a:bodyPr>
          <a:lstStyle/>
          <a:p>
            <a:pPr algn="just">
              <a:lnSpc>
                <a:spcPct val="150000"/>
              </a:lnSpc>
            </a:pPr>
            <a:r>
              <a:rPr lang="es-ES" sz="1900" dirty="0"/>
              <a:t>En este video he ocupado imágenes realistas que a través de la manipulación gráfica crean situaciones que quebrantan la realidad, e intentan fundir el mundo cotidiano con aquél que se acerque a lo profundo. </a:t>
            </a:r>
          </a:p>
          <a:p>
            <a:pPr marL="0" indent="0" algn="just">
              <a:lnSpc>
                <a:spcPct val="150000"/>
              </a:lnSpc>
              <a:buNone/>
            </a:pPr>
            <a:endParaRPr lang="es-ES" sz="1900" dirty="0"/>
          </a:p>
          <a:p>
            <a:pPr algn="just">
              <a:lnSpc>
                <a:spcPct val="150000"/>
              </a:lnSpc>
            </a:pPr>
            <a:r>
              <a:rPr lang="es-ES" sz="1900" dirty="0"/>
              <a:t>Es así que en el curso de esta obra hay imágenes que muestran cierta realidad mezcladas con otras que traducen una conversión en la calidad de las imágenes; ejemplificando: una determinada imagen cenestésica significativa como la levedad la he transformado en una imagen visual de nubes flotando. Esta mixtura es la tentativa de representar la compenetración entre imágenes que obedecen a percepciones diferentes. </a:t>
            </a:r>
          </a:p>
          <a:p>
            <a:pPr algn="just">
              <a:lnSpc>
                <a:spcPct val="150000"/>
              </a:lnSpc>
            </a:pPr>
            <a:endParaRPr lang="es-CL" sz="1600" dirty="0"/>
          </a:p>
        </p:txBody>
      </p:sp>
    </p:spTree>
    <p:extLst>
      <p:ext uri="{BB962C8B-B14F-4D97-AF65-F5344CB8AC3E}">
        <p14:creationId xmlns:p14="http://schemas.microsoft.com/office/powerpoint/2010/main" val="40209894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539552" y="332656"/>
            <a:ext cx="8060519" cy="1291750"/>
          </a:xfrm>
        </p:spPr>
        <p:txBody>
          <a:bodyPr/>
          <a:lstStyle/>
          <a:p>
            <a:r>
              <a:rPr lang="es-ES" sz="2000" dirty="0">
                <a:solidFill>
                  <a:srgbClr val="0070C0"/>
                </a:solidFill>
              </a:rPr>
              <a:t>Intención </a:t>
            </a:r>
            <a:br>
              <a:rPr lang="es-ES" sz="2000" dirty="0">
                <a:solidFill>
                  <a:srgbClr val="0070C0"/>
                </a:solidFill>
              </a:rPr>
            </a:br>
            <a:r>
              <a:rPr lang="es-ES" sz="2000" dirty="0">
                <a:solidFill>
                  <a:srgbClr val="0070C0"/>
                </a:solidFill>
              </a:rPr>
              <a:t>Develar paisajes de la peregrinación hacia lo profundo</a:t>
            </a:r>
            <a:endParaRPr lang="es-CL" sz="2000" dirty="0">
              <a:solidFill>
                <a:srgbClr val="0070C0"/>
              </a:solidFill>
            </a:endParaRPr>
          </a:p>
        </p:txBody>
      </p:sp>
      <p:sp>
        <p:nvSpPr>
          <p:cNvPr id="5" name="4 Marcador de contenido"/>
          <p:cNvSpPr>
            <a:spLocks noGrp="1"/>
          </p:cNvSpPr>
          <p:nvPr>
            <p:ph sz="quarter" idx="4294967295"/>
          </p:nvPr>
        </p:nvSpPr>
        <p:spPr>
          <a:xfrm>
            <a:off x="611560" y="2420888"/>
            <a:ext cx="7776864" cy="3977680"/>
          </a:xfrm>
        </p:spPr>
        <p:txBody>
          <a:bodyPr>
            <a:normAutofit/>
          </a:bodyPr>
          <a:lstStyle/>
          <a:p>
            <a:pPr>
              <a:lnSpc>
                <a:spcPct val="150000"/>
              </a:lnSpc>
            </a:pPr>
            <a:r>
              <a:rPr lang="es-ES" sz="1800" dirty="0"/>
              <a:t>Mediante imágenes visuales acompañada de algunos sonidos y fragmentos de una obra musical, procuro develar paisajes que aparecieron en conciencia inspirada y que me acercan a espacios sagrados. </a:t>
            </a:r>
          </a:p>
          <a:p>
            <a:pPr>
              <a:lnSpc>
                <a:spcPct val="150000"/>
              </a:lnSpc>
            </a:pPr>
            <a:endParaRPr lang="es-ES" sz="1800" dirty="0"/>
          </a:p>
          <a:p>
            <a:pPr>
              <a:lnSpc>
                <a:spcPct val="150000"/>
              </a:lnSpc>
            </a:pPr>
            <a:r>
              <a:rPr lang="es-ES" sz="1800" dirty="0"/>
              <a:t>Puede que no sea precisamente del gusto de la mayoría pues uso el recurso de reiteración de imágenes, así como un tiempo lento, características que son relevantes en mi propio trabajo de ascesis, por lo que escogí ser fiel a mis registros más que satisfacer al espectador. </a:t>
            </a:r>
          </a:p>
          <a:p>
            <a:pPr>
              <a:lnSpc>
                <a:spcPct val="150000"/>
              </a:lnSpc>
            </a:pPr>
            <a:endParaRPr lang="es-ES" sz="1600" dirty="0"/>
          </a:p>
          <a:p>
            <a:pPr>
              <a:lnSpc>
                <a:spcPct val="150000"/>
              </a:lnSpc>
            </a:pPr>
            <a:endParaRPr lang="es-CL" sz="1600" dirty="0"/>
          </a:p>
        </p:txBody>
      </p:sp>
    </p:spTree>
    <p:extLst>
      <p:ext uri="{BB962C8B-B14F-4D97-AF65-F5344CB8AC3E}">
        <p14:creationId xmlns:p14="http://schemas.microsoft.com/office/powerpoint/2010/main" val="219830344"/>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artoné">
  <a:themeElements>
    <a:clrScheme name="Concurrencia">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artoné">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lemental">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glow" dir="tl">
              <a:rot lat="0" lon="0" rev="19800000"/>
            </a:lightRig>
          </a:scene3d>
          <a:sp3d prstMaterial="metal">
            <a:bevelT w="38100" h="3810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50800" h="508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10824</TotalTime>
  <Words>1056</Words>
  <Application>Microsoft Office PowerPoint</Application>
  <PresentationFormat>Presentación en pantalla (4:3)</PresentationFormat>
  <Paragraphs>79</Paragraphs>
  <Slides>14</Slides>
  <Notes>1</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14</vt:i4>
      </vt:variant>
    </vt:vector>
  </HeadingPairs>
  <TitlesOfParts>
    <vt:vector size="18" baseType="lpstr">
      <vt:lpstr>Book Antiqua</vt:lpstr>
      <vt:lpstr>Calibri</vt:lpstr>
      <vt:lpstr>Wingdings</vt:lpstr>
      <vt:lpstr>Cartoné</vt:lpstr>
      <vt:lpstr>UNA MANIFESTACIÓN DE ARTE REFLEJO DE INCURSIÓN  EN EL CAMINO HACIA LO PROFUNDO   </vt:lpstr>
      <vt:lpstr> </vt:lpstr>
      <vt:lpstr>ALGUNAS APRECIACIONES SOBRE EL ARTE EN RELACIÓN A LO SAGRADO </vt:lpstr>
      <vt:lpstr>ARTE SAGRADO</vt:lpstr>
      <vt:lpstr>La obra de arte</vt:lpstr>
      <vt:lpstr>¿A qué arte aspiramos?</vt:lpstr>
      <vt:lpstr> El arte profundo </vt:lpstr>
      <vt:lpstr>Video  Surcando mares hacia lo profundo</vt:lpstr>
      <vt:lpstr>Intención  Develar paisajes de la peregrinación hacia lo profundo</vt:lpstr>
      <vt:lpstr>¿ Que intento mostrar?  </vt:lpstr>
      <vt:lpstr>Lo sagrado se puede revelar a través de las estructuras del mundo,  constituyendo las hierofanías naturales.  He recurrido a imágenes de naturaleza  que podrían enmarcarse dentro de hierofanías cósmicas. </vt:lpstr>
      <vt:lpstr>Significado de la obra de arte  </vt:lpstr>
      <vt:lpstr>La experiencia</vt:lpstr>
      <vt:lpstr>Interés  </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Luz</dc:creator>
  <cp:lastModifiedBy>LUZ MARIA</cp:lastModifiedBy>
  <cp:revision>896</cp:revision>
  <dcterms:created xsi:type="dcterms:W3CDTF">2012-06-24T01:25:54Z</dcterms:created>
  <dcterms:modified xsi:type="dcterms:W3CDTF">2023-03-05T02:41:03Z</dcterms:modified>
</cp:coreProperties>
</file>